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68" r:id="rId6"/>
    <p:sldId id="269" r:id="rId7"/>
    <p:sldId id="262" r:id="rId8"/>
    <p:sldId id="266" r:id="rId9"/>
    <p:sldId id="267" r:id="rId10"/>
    <p:sldId id="263" r:id="rId11"/>
  </p:sldIdLst>
  <p:sldSz cx="12192000" cy="6858000"/>
  <p:notesSz cx="6858000" cy="9144000"/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42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 [0.5:0.95]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Лист1!$A$2:$A$7</c:f>
              <c:strCache>
                <c:ptCount val="6"/>
                <c:pt idx="0">
                  <c:v>RetinaNet 50</c:v>
                </c:pt>
                <c:pt idx="1">
                  <c:v>RetinaNet 101</c:v>
                </c:pt>
                <c:pt idx="2">
                  <c:v>Faster R-CNN 50</c:v>
                </c:pt>
                <c:pt idx="3">
                  <c:v>Faster R-CNN 101</c:v>
                </c:pt>
                <c:pt idx="4">
                  <c:v>Cascade R-CNN 50</c:v>
                </c:pt>
                <c:pt idx="5">
                  <c:v>Cascade R-CNN 152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53.3</c:v>
                </c:pt>
                <c:pt idx="1">
                  <c:v>54</c:v>
                </c:pt>
                <c:pt idx="2">
                  <c:v>55</c:v>
                </c:pt>
                <c:pt idx="3">
                  <c:v>55.6</c:v>
                </c:pt>
                <c:pt idx="4">
                  <c:v>56.7</c:v>
                </c:pt>
                <c:pt idx="5">
                  <c:v>59.2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07-4799-AC0F-02D41D47D88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Столбец1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Лист1!$A$2:$A$7</c:f>
              <c:strCache>
                <c:ptCount val="6"/>
                <c:pt idx="0">
                  <c:v>RetinaNet 50</c:v>
                </c:pt>
                <c:pt idx="1">
                  <c:v>RetinaNet 101</c:v>
                </c:pt>
                <c:pt idx="2">
                  <c:v>Faster R-CNN 50</c:v>
                </c:pt>
                <c:pt idx="3">
                  <c:v>Faster R-CNN 101</c:v>
                </c:pt>
                <c:pt idx="4">
                  <c:v>Cascade R-CNN 50</c:v>
                </c:pt>
                <c:pt idx="5">
                  <c:v>Cascade R-CNN 152</c:v>
                </c:pt>
              </c:strCache>
            </c:strRef>
          </c:cat>
          <c:val>
            <c:numRef>
              <c:f>Лист1!$C$2:$C$7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07-4799-AC0F-02D41D47D881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Столбец2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Лист1!$A$2:$A$7</c:f>
              <c:strCache>
                <c:ptCount val="6"/>
                <c:pt idx="0">
                  <c:v>RetinaNet 50</c:v>
                </c:pt>
                <c:pt idx="1">
                  <c:v>RetinaNet 101</c:v>
                </c:pt>
                <c:pt idx="2">
                  <c:v>Faster R-CNN 50</c:v>
                </c:pt>
                <c:pt idx="3">
                  <c:v>Faster R-CNN 101</c:v>
                </c:pt>
                <c:pt idx="4">
                  <c:v>Cascade R-CNN 50</c:v>
                </c:pt>
                <c:pt idx="5">
                  <c:v>Cascade R-CNN 152</c:v>
                </c:pt>
              </c:strCache>
            </c:strRef>
          </c:cat>
          <c:val>
            <c:numRef>
              <c:f>Лист1!$D$2:$D$7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807-4799-AC0F-02D41D47D881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Столбец3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Лист1!$A$2:$A$7</c:f>
              <c:strCache>
                <c:ptCount val="6"/>
                <c:pt idx="0">
                  <c:v>RetinaNet 50</c:v>
                </c:pt>
                <c:pt idx="1">
                  <c:v>RetinaNet 101</c:v>
                </c:pt>
                <c:pt idx="2">
                  <c:v>Faster R-CNN 50</c:v>
                </c:pt>
                <c:pt idx="3">
                  <c:v>Faster R-CNN 101</c:v>
                </c:pt>
                <c:pt idx="4">
                  <c:v>Cascade R-CNN 50</c:v>
                </c:pt>
                <c:pt idx="5">
                  <c:v>Cascade R-CNN 152</c:v>
                </c:pt>
              </c:strCache>
            </c:strRef>
          </c:cat>
          <c:val>
            <c:numRef>
              <c:f>Лист1!$E$2:$E$7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807-4799-AC0F-02D41D47D881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Столбец4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Лист1!$A$2:$A$7</c:f>
              <c:strCache>
                <c:ptCount val="6"/>
                <c:pt idx="0">
                  <c:v>RetinaNet 50</c:v>
                </c:pt>
                <c:pt idx="1">
                  <c:v>RetinaNet 101</c:v>
                </c:pt>
                <c:pt idx="2">
                  <c:v>Faster R-CNN 50</c:v>
                </c:pt>
                <c:pt idx="3">
                  <c:v>Faster R-CNN 101</c:v>
                </c:pt>
                <c:pt idx="4">
                  <c:v>Cascade R-CNN 50</c:v>
                </c:pt>
                <c:pt idx="5">
                  <c:v>Cascade R-CNN 152</c:v>
                </c:pt>
              </c:strCache>
            </c:strRef>
          </c:cat>
          <c:val>
            <c:numRef>
              <c:f>Лист1!$F$2:$F$7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807-4799-AC0F-02D41D47D881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Столбец5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Лист1!$A$2:$A$7</c:f>
              <c:strCache>
                <c:ptCount val="6"/>
                <c:pt idx="0">
                  <c:v>RetinaNet 50</c:v>
                </c:pt>
                <c:pt idx="1">
                  <c:v>RetinaNet 101</c:v>
                </c:pt>
                <c:pt idx="2">
                  <c:v>Faster R-CNN 50</c:v>
                </c:pt>
                <c:pt idx="3">
                  <c:v>Faster R-CNN 101</c:v>
                </c:pt>
                <c:pt idx="4">
                  <c:v>Cascade R-CNN 50</c:v>
                </c:pt>
                <c:pt idx="5">
                  <c:v>Cascade R-CNN 152</c:v>
                </c:pt>
              </c:strCache>
            </c:strRef>
          </c:cat>
          <c:val>
            <c:numRef>
              <c:f>Лист1!$G$2:$G$7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807-4799-AC0F-02D41D47D88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02500176"/>
        <c:axId val="502498512"/>
      </c:lineChart>
      <c:catAx>
        <c:axId val="50250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2498512"/>
        <c:crosses val="autoZero"/>
        <c:auto val="1"/>
        <c:lblAlgn val="ctr"/>
        <c:lblOffset val="100"/>
        <c:noMultiLvlLbl val="0"/>
      </c:catAx>
      <c:valAx>
        <c:axId val="50249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02500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3E67-5427-4260-B62A-5770CE0A55F7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83497-370A-4769-952C-4A01B6A4B6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93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30D6A1-13C5-5F49-B94C-D8B748DE4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210DD-6D26-4D36-AE40-FFE3C1C25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1634427"/>
            <a:ext cx="5897880" cy="2387600"/>
          </a:xfrm>
        </p:spPr>
        <p:txBody>
          <a:bodyPr anchor="ctr">
            <a:noAutofit/>
          </a:bodyPr>
          <a:lstStyle>
            <a:lvl1pPr algn="l">
              <a:defRPr sz="2800" b="1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96D6D3-4294-47F1-BBE5-D7C78EAB7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114102"/>
            <a:ext cx="5897880" cy="165576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9C6557-6491-45F2-9BA6-B11BD690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CAF458-85D1-44AE-8EAB-B59FD781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DC91D-3C14-4B3C-8A52-A4274727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40C38A-A644-416F-A3C2-50002ABEE4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C48ED8-0626-4618-B2A3-3882BDC146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831929-E9B5-1346-9974-4CB326EA3F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13341"/>
            <a:ext cx="3309421" cy="7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1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904DC-FEBB-45EC-ABD9-120A2BE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ACCE5E-EB26-4467-9178-AC50FDAA3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FE847-1E24-47E2-8063-00F636AA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95169E-526A-456E-936B-DC4DA9AA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065E29-F16C-4AF1-98DF-B893F0E6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9CE57B-A7F3-1F43-BF54-3B24F686DE30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96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C78DA7-07C8-431A-A77B-F7CF89A66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303ED87-0A7E-4C10-A532-4668D804E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A6DAE6-2071-4ACB-A7C6-9CF1A474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E1CAE2-3D5C-4535-B790-609710AF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715DD-C273-4521-8FB0-BD1328E2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7BAB1A-D522-4F40-B6B2-28B6205573FC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96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6209E8-A8B2-4136-A615-86B639B24DBE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9CF87-2C07-4561-8FE1-4083F72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1AC352-5080-4267-B161-FB0D55E7D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32983-544E-4D30-B304-5019A043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2345C1-927B-4025-901F-EC7B638B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D13C20-ADDB-49C3-B926-0779D1F8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46E456-AF83-4D40-AECC-6B5109C3FBEF}"/>
              </a:ext>
            </a:extLst>
          </p:cNvPr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2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EF1A2F-7BEC-4110-B566-6FE71B0AA6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7A020-5FCE-4DCB-B415-88BAFD2A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5" y="1709738"/>
            <a:ext cx="6117335" cy="285273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6316C4-84DC-44D7-A870-B4FE992CF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345" y="4589463"/>
            <a:ext cx="6117335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8D9D81-324C-49A6-93DB-925700E5B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D64B3F-6BCD-43CA-997D-F08A56E3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DA0F3-39BF-4469-90FE-8D31E272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9F5BA12-FF23-463F-8F7D-F281EF3588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9C21B8-A16D-482F-A848-734C7C3BC1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8AB535-49FE-6C43-9853-5282F8FD3D8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03914"/>
            <a:ext cx="3309421" cy="7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7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EC9D6-3908-44B1-BC9B-60427DBE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F59466-F956-4483-8E7B-E48E71F6F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95D3FD-FDF8-4F6E-8268-6DBE4D84E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C20918-5C7D-42CC-B75E-36A1710F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9C152B-0BDD-47FE-A243-10E055A80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F079A9-AC04-4C8B-B5D7-A7372752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AC9B5B4-0574-EC45-A74A-C9AA050E409A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82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416D8-C2F1-4A3D-9BEE-CD9550E6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C5C5D0-2B0B-4E65-83C7-FFB3450EA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A33A2C-122E-4B6B-AE28-62C363AB5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4EFF754-6C4F-43BA-BFDF-39CC31ACB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A961CB-EE1C-405F-9982-6BA6A22EA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1FAD4C-318A-4BB1-B75F-EB200D39F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804984-59EC-48BA-9179-3B6A1B25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7D5A54-73E6-4D10-8063-2E447089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5D0859D-180F-E643-B273-4665E76ADA83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26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BAAE8-8BF0-43E7-A3B2-90506523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5EC1D6-63DA-4690-B972-EE7E2594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2E127D-42C1-4FC5-840B-81068FEF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671DB4-CB2B-4F4A-ACC7-0C5E6AD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F2EDDCA-EBDE-A44F-8C43-427CB84B1A27}"/>
              </a:ext>
            </a:extLst>
          </p:cNvPr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83D9E4-1652-9141-ACB9-AF13BADA08B5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9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9D22E03-9BF3-4FF5-8F59-F2480EA8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A380468-B410-4A2F-A99F-63111313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0AC6DE-C65C-4182-B897-34CD62C7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479DDB-6213-284F-B3E2-B6ABA6A6A341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999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203DB-2212-4C78-B733-53D7D3C1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2C375-6C06-4364-9F56-9A23C20F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AB5E27-F0BC-4139-9AD6-C5166194D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BC9994-0138-4B0F-A739-407E822A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910FD3-3872-4CC9-A2EA-F7389F73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FE999A-A569-4DFD-95A4-8E1EAE90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48A690-7E9A-BF44-9884-F337FC95BA50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367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28696-B9A6-42EA-BCA7-2AE79DBA7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3EF0AA1-B603-4868-93CB-D8EAE5134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1773F7-2113-4DFF-8EF3-3184C6986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A191A5-C374-4F13-B8D6-09E9B713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363C4C-7B23-4CFB-B0A9-451BDE01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B76A6B-4895-4CD3-A14B-B8CA72CD4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D85AF08-1808-694C-8853-1593EFB1CB29}"/>
              </a:ext>
            </a:extLst>
          </p:cNvPr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18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C8D092-0C26-4827-890C-10B9C61C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DCC785-5A6D-4072-9138-9C68620F9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A9304-EEF0-4681-A464-BB32E78FB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DE8E-1A21-4D39-9CDA-17B1B51844FA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B8822A-4779-40A6-B425-FA0A3119C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41F72F-FE34-4139-AD04-44C7ED018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82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image" Target="../media/image11.png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chart" Target="../charts/char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emf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21082-FB02-4872-99D5-3148AC52B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1634427"/>
            <a:ext cx="5993450" cy="2387600"/>
          </a:xfrm>
        </p:spPr>
        <p:txBody>
          <a:bodyPr/>
          <a:lstStyle/>
          <a:p>
            <a:r>
              <a:rPr lang="ru-RU" b="0" dirty="0">
                <a:solidFill>
                  <a:schemeClr val="accent1">
                    <a:lumMod val="50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Разработка интеллектуальной подсистемы для распознавания колоний микроорганизмов в чашке Петри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A9637B-6793-4890-A680-55E7A0574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114101"/>
            <a:ext cx="5897880" cy="2136679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Работу выполнил</a:t>
            </a:r>
          </a:p>
          <a:p>
            <a:pPr>
              <a:lnSpc>
                <a:spcPct val="50000"/>
              </a:lnSpc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Студент группы УВП-411</a:t>
            </a:r>
          </a:p>
          <a:p>
            <a:pPr>
              <a:lnSpc>
                <a:spcPct val="50000"/>
              </a:lnSpc>
            </a:pPr>
            <a:r>
              <a:rPr lang="ru-RU" sz="1400" dirty="0">
                <a:solidFill>
                  <a:schemeClr val="accent1">
                    <a:lumMod val="50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Чеботарь Игорь Евгеньевич</a:t>
            </a:r>
          </a:p>
          <a:p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50000"/>
              </a:lnSpc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Руководитель дипломного проекта</a:t>
            </a:r>
          </a:p>
          <a:p>
            <a:pPr>
              <a:lnSpc>
                <a:spcPct val="50000"/>
              </a:lnSpc>
            </a:pPr>
            <a:r>
              <a:rPr lang="ru-RU" sz="1400" dirty="0" err="1">
                <a:solidFill>
                  <a:schemeClr val="accent1">
                    <a:lumMod val="50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Заманова</a:t>
            </a:r>
            <a:r>
              <a:rPr lang="ru-RU" sz="1400" dirty="0">
                <a:solidFill>
                  <a:schemeClr val="accent1">
                    <a:lumMod val="50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 Елена Алексеевна, </a:t>
            </a:r>
            <a:r>
              <a:rPr lang="ru-RU" sz="1400" dirty="0" err="1">
                <a:solidFill>
                  <a:schemeClr val="accent1">
                    <a:lumMod val="50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ст.п</a:t>
            </a:r>
            <a:r>
              <a:rPr lang="ru-RU" sz="1400" dirty="0">
                <a:solidFill>
                  <a:schemeClr val="accent1">
                    <a:lumMod val="50000"/>
                  </a:schemeClr>
                </a:solidFill>
                <a:latin typeface="Montserrat" pitchFamily="2" charset="0"/>
                <a:cs typeface="Arial" panose="020B0604020202020204" pitchFamily="34" charset="0"/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09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F2D89-AF2C-49BF-B136-2B370ED5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7" y="2862262"/>
            <a:ext cx="6117335" cy="1133475"/>
          </a:xfrm>
        </p:spPr>
        <p:txBody>
          <a:bodyPr/>
          <a:lstStyle/>
          <a:p>
            <a:pPr algn="ctr"/>
            <a:r>
              <a:rPr lang="ru-RU" dirty="0">
                <a:latin typeface="Montserrat" pitchFamily="2" charset="0"/>
              </a:rPr>
              <a:t>Спасибо за внимание. </a:t>
            </a:r>
          </a:p>
        </p:txBody>
      </p:sp>
    </p:spTree>
    <p:extLst>
      <p:ext uri="{BB962C8B-B14F-4D97-AF65-F5344CB8AC3E}">
        <p14:creationId xmlns:p14="http://schemas.microsoft.com/office/powerpoint/2010/main" val="114787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6BCED-8EFF-E045-8BD6-CEAA2777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4C00-CBB6-43FF-B2C8-022B478F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Montserrat" pitchFamily="2" charset="0"/>
              </a:rPr>
              <a:t>Цели и задачи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8E8FC25-8594-42B9-9F09-06FBDC4F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B4C49-3649-4A6C-A3D2-202B6CE7836B}"/>
              </a:ext>
            </a:extLst>
          </p:cNvPr>
          <p:cNvSpPr txBox="1"/>
          <p:nvPr/>
        </p:nvSpPr>
        <p:spPr>
          <a:xfrm>
            <a:off x="8691830" y="6317367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Студент:</a:t>
            </a:r>
          </a:p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Чеботарь Игорь Евгеньевич, группа УВП-411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A82F2-1828-4D76-B8B5-32FEA7854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94311"/>
            <a:ext cx="455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Совершенствование логистической системы производственной компании с применением имитационного моделирования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0B9DF-5818-42DA-B6F5-A7872C2373A6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0"/>
              </a:rPr>
              <a:t>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67CB38-EF30-6A48-AC3F-833FBF07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059E9-03F6-424A-9FB2-984B1BEB0BC9}"/>
              </a:ext>
            </a:extLst>
          </p:cNvPr>
          <p:cNvSpPr txBox="1"/>
          <p:nvPr/>
        </p:nvSpPr>
        <p:spPr>
          <a:xfrm>
            <a:off x="838200" y="1907457"/>
            <a:ext cx="8325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" pitchFamily="2" charset="0"/>
                <a:ea typeface="+mj-ea"/>
                <a:cs typeface="+mj-cs"/>
              </a:rPr>
              <a:t>Поставлена задача разработать интеллектуальную подсистему для идентификации микроорганизмов в чашке Петри, и внедрить её в микробиологическую информационную систему для последующего использования программного обеспечения в реальных лабораториях.</a:t>
            </a:r>
          </a:p>
        </p:txBody>
      </p:sp>
    </p:spTree>
    <p:extLst>
      <p:ext uri="{BB962C8B-B14F-4D97-AF65-F5344CB8AC3E}">
        <p14:creationId xmlns:p14="http://schemas.microsoft.com/office/powerpoint/2010/main" val="218322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6BCED-8EFF-E045-8BD6-CEAA2777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4C00-CBB6-43FF-B2C8-022B478F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Montserrat" pitchFamily="2" charset="0"/>
              </a:rPr>
              <a:t>Актуальность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8E8FC25-8594-42B9-9F09-06FBDC4F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B4C49-3649-4A6C-A3D2-202B6CE7836B}"/>
              </a:ext>
            </a:extLst>
          </p:cNvPr>
          <p:cNvSpPr txBox="1"/>
          <p:nvPr/>
        </p:nvSpPr>
        <p:spPr>
          <a:xfrm>
            <a:off x="8691830" y="6317367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Студент:</a:t>
            </a:r>
          </a:p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Чеботарь Игорь Евгеньевич, группа УВП-411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A82F2-1828-4D76-B8B5-32FEA7854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94311"/>
            <a:ext cx="455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Совершенствование логистической системы производственной компании с применением имитационного моделирования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0B9DF-5818-42DA-B6F5-A7872C2373A6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0"/>
              </a:rPr>
              <a:t>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67CB38-EF30-6A48-AC3F-833FBF07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059E9-03F6-424A-9FB2-984B1BEB0BC9}"/>
              </a:ext>
            </a:extLst>
          </p:cNvPr>
          <p:cNvSpPr txBox="1"/>
          <p:nvPr/>
        </p:nvSpPr>
        <p:spPr>
          <a:xfrm>
            <a:off x="838200" y="1907457"/>
            <a:ext cx="83254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" pitchFamily="2" charset="0"/>
                <a:ea typeface="+mj-ea"/>
                <a:cs typeface="+mj-cs"/>
              </a:rPr>
              <a:t>Тема является актуальной по следующим причинам: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latin typeface="Montserrat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itchFamily="2" charset="0"/>
                <a:ea typeface="+mj-ea"/>
                <a:cs typeface="+mj-cs"/>
              </a:rPr>
              <a:t>Техническое задание от Минцифры РФ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itchFamily="2" charset="0"/>
                <a:ea typeface="+mj-ea"/>
                <a:cs typeface="+mj-cs"/>
              </a:rPr>
              <a:t>Альтернатива аппаратному подходу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itchFamily="2" charset="0"/>
                <a:ea typeface="+mj-ea"/>
                <a:cs typeface="+mj-cs"/>
              </a:rPr>
              <a:t>Отсутствие возможности использовать импортные решения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latin typeface="Montserrat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479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6BCED-8EFF-E045-8BD6-CEAA2777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4C00-CBB6-43FF-B2C8-022B478F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Montserrat" pitchFamily="2" charset="0"/>
              </a:rPr>
              <a:t>Архитектура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8E8FC25-8594-42B9-9F09-06FBDC4F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B4C49-3649-4A6C-A3D2-202B6CE7836B}"/>
              </a:ext>
            </a:extLst>
          </p:cNvPr>
          <p:cNvSpPr txBox="1"/>
          <p:nvPr/>
        </p:nvSpPr>
        <p:spPr>
          <a:xfrm>
            <a:off x="8691830" y="6317367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Студент:</a:t>
            </a:r>
          </a:p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Чеботарь Игорь Евгеньевич, группа УВП-411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A82F2-1828-4D76-B8B5-32FEA7854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94311"/>
            <a:ext cx="455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Совершенствование логистической системы производственной компании с применением имитационного моделирования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0B9DF-5818-42DA-B6F5-A7872C2373A6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0"/>
              </a:rPr>
              <a:t>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67CB38-EF30-6A48-AC3F-833FBF07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9716E8E-AEA0-41D8-978E-5195E8F63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722" y="1534276"/>
            <a:ext cx="9039343" cy="42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6BCED-8EFF-E045-8BD6-CEAA2777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4C00-CBB6-43FF-B2C8-022B478F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Montserrat" pitchFamily="2" charset="0"/>
              </a:rPr>
              <a:t>Исходные данные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8E8FC25-8594-42B9-9F09-06FBDC4F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B4C49-3649-4A6C-A3D2-202B6CE7836B}"/>
              </a:ext>
            </a:extLst>
          </p:cNvPr>
          <p:cNvSpPr txBox="1"/>
          <p:nvPr/>
        </p:nvSpPr>
        <p:spPr>
          <a:xfrm>
            <a:off x="8691830" y="6317367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Студент:</a:t>
            </a:r>
          </a:p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Чеботарь Игорь Евгеньевич, группа УВП-411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A82F2-1828-4D76-B8B5-32FEA7854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94311"/>
            <a:ext cx="455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Совершенствование логистической системы производственной компании с применением имитационного моделирования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0B9DF-5818-42DA-B6F5-A7872C2373A6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0"/>
              </a:rPr>
              <a:t>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67CB38-EF30-6A48-AC3F-833FBF07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4359D2-5680-4034-8FC8-A943333B5395}"/>
              </a:ext>
            </a:extLst>
          </p:cNvPr>
          <p:cNvSpPr txBox="1"/>
          <p:nvPr/>
        </p:nvSpPr>
        <p:spPr>
          <a:xfrm>
            <a:off x="838200" y="1907457"/>
            <a:ext cx="83254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" pitchFamily="2" charset="0"/>
                <a:ea typeface="+mj-ea"/>
                <a:cs typeface="+mj-cs"/>
              </a:rPr>
              <a:t>Датасет по</a:t>
            </a:r>
            <a:r>
              <a:rPr lang="en-US" sz="2000" dirty="0">
                <a:latin typeface="Montserrat" pitchFamily="2" charset="0"/>
                <a:ea typeface="+mj-ea"/>
                <a:cs typeface="+mj-cs"/>
              </a:rPr>
              <a:t> </a:t>
            </a:r>
            <a:r>
              <a:rPr lang="ru-RU" sz="2000" dirty="0">
                <a:latin typeface="Montserrat" pitchFamily="2" charset="0"/>
                <a:ea typeface="+mj-ea"/>
                <a:cs typeface="+mj-cs"/>
              </a:rPr>
              <a:t>учебной лицензии </a:t>
            </a:r>
            <a:r>
              <a:rPr lang="en-US" sz="2000" b="1" dirty="0">
                <a:latin typeface="Montserrat" pitchFamily="2" charset="0"/>
                <a:ea typeface="+mj-ea"/>
                <a:cs typeface="+mj-cs"/>
              </a:rPr>
              <a:t>Creative Common Attribution-</a:t>
            </a:r>
            <a:r>
              <a:rPr lang="en-US" sz="2000" b="1" dirty="0" err="1">
                <a:latin typeface="Montserrat" pitchFamily="2" charset="0"/>
                <a:ea typeface="+mj-ea"/>
                <a:cs typeface="+mj-cs"/>
              </a:rPr>
              <a:t>NonCommercial</a:t>
            </a:r>
            <a:r>
              <a:rPr lang="en-US" sz="2000" b="1" dirty="0">
                <a:latin typeface="Montserrat" pitchFamily="2" charset="0"/>
                <a:ea typeface="+mj-ea"/>
                <a:cs typeface="+mj-cs"/>
              </a:rPr>
              <a:t> 2.0 Generic license</a:t>
            </a:r>
            <a:r>
              <a:rPr lang="ru-RU" sz="2000" b="1" dirty="0">
                <a:latin typeface="Montserrat" pitchFamily="2" charset="0"/>
                <a:ea typeface="+mj-ea"/>
                <a:cs typeface="+mj-cs"/>
              </a:rPr>
              <a:t> </a:t>
            </a:r>
          </a:p>
          <a:p>
            <a:endParaRPr lang="ru-RU" sz="2000" b="1" dirty="0">
              <a:latin typeface="Montserrat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itchFamily="2" charset="0"/>
                <a:ea typeface="+mj-ea"/>
                <a:cs typeface="+mj-cs"/>
              </a:rPr>
              <a:t>18 000 фотографий чашек Петри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itchFamily="2" charset="0"/>
                <a:ea typeface="+mj-ea"/>
                <a:cs typeface="+mj-cs"/>
              </a:rPr>
              <a:t>336 442 размеченных колоний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" pitchFamily="2" charset="0"/>
                <a:ea typeface="+mj-ea"/>
                <a:cs typeface="+mj-cs"/>
              </a:rPr>
              <a:t>5 видов наиболее распространённых штаммов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latin typeface="Montserrat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720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26BCED-8EFF-E045-8BD6-CEAA2777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24C00-CBB6-43FF-B2C8-022B478F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Montserrat" pitchFamily="2" charset="0"/>
              </a:rPr>
              <a:t>Модели для обучения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F8E8FC25-8594-42B9-9F09-06FBDC4F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9B4C49-3649-4A6C-A3D2-202B6CE7836B}"/>
              </a:ext>
            </a:extLst>
          </p:cNvPr>
          <p:cNvSpPr txBox="1"/>
          <p:nvPr/>
        </p:nvSpPr>
        <p:spPr>
          <a:xfrm>
            <a:off x="8691830" y="6317367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Студент:</a:t>
            </a:r>
          </a:p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Чеботарь Игорь Евгеньевич, группа УВП-411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EA82F2-1828-4D76-B8B5-32FEA7854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60AE4-4527-4584-AB2E-D45C93D8C00A}"/>
              </a:ext>
            </a:extLst>
          </p:cNvPr>
          <p:cNvSpPr txBox="1"/>
          <p:nvPr/>
        </p:nvSpPr>
        <p:spPr>
          <a:xfrm>
            <a:off x="4132184" y="6394311"/>
            <a:ext cx="455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Совершенствование логистической системы производственной компании с применением имитационного моделирования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0B9DF-5818-42DA-B6F5-A7872C2373A6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itchFamily="2" charset="0"/>
              </a:rPr>
              <a:t>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67CB38-EF30-6A48-AC3F-833FBF07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4359D2-5680-4034-8FC8-A943333B5395}"/>
              </a:ext>
            </a:extLst>
          </p:cNvPr>
          <p:cNvSpPr txBox="1"/>
          <p:nvPr/>
        </p:nvSpPr>
        <p:spPr>
          <a:xfrm>
            <a:off x="838200" y="1897625"/>
            <a:ext cx="83254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" pitchFamily="2" charset="0"/>
                <a:ea typeface="+mj-ea"/>
                <a:cs typeface="+mj-cs"/>
              </a:rPr>
              <a:t>Для обучения были выбраны 6 моделей различной архитектуры:</a:t>
            </a:r>
            <a:endParaRPr lang="en-US" sz="2000" dirty="0">
              <a:latin typeface="Montserrat" pitchFamily="2" charset="0"/>
              <a:ea typeface="+mj-ea"/>
              <a:cs typeface="+mj-cs"/>
            </a:endParaRPr>
          </a:p>
          <a:p>
            <a:endParaRPr lang="en-US" sz="2000" dirty="0">
              <a:latin typeface="Montserrat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0"/>
                <a:ea typeface="+mj-ea"/>
                <a:cs typeface="+mj-cs"/>
              </a:rPr>
              <a:t>RetinaNet ResNet-50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0"/>
                <a:ea typeface="+mj-ea"/>
                <a:cs typeface="+mj-cs"/>
              </a:rPr>
              <a:t>RetinaNet ResNet-101</a:t>
            </a:r>
            <a:endParaRPr lang="ru-RU" sz="2000" dirty="0">
              <a:latin typeface="Montserrat" pitchFamily="2" charset="0"/>
              <a:ea typeface="+mj-ea"/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0"/>
                <a:ea typeface="+mj-ea"/>
                <a:cs typeface="+mj-cs"/>
              </a:rPr>
              <a:t>Faster R-CNN ResNet-50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0"/>
                <a:ea typeface="+mj-ea"/>
                <a:cs typeface="+mj-cs"/>
              </a:rPr>
              <a:t>Faster R-CNN ResNet-101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0"/>
                <a:ea typeface="+mj-ea"/>
                <a:cs typeface="+mj-cs"/>
              </a:rPr>
              <a:t>Cascade R-CNN ResNet-50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0"/>
                <a:ea typeface="+mj-ea"/>
                <a:cs typeface="+mj-cs"/>
              </a:rPr>
              <a:t>Cascade R-CNN ResNet-152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latin typeface="Montserrat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864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Montserrat" pitchFamily="2" charset="0"/>
              </a:rPr>
              <a:t>Результаты обучения моделей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9FA28-0725-4ECC-BA84-C3C788619478}"/>
              </a:ext>
            </a:extLst>
          </p:cNvPr>
          <p:cNvSpPr txBox="1"/>
          <p:nvPr/>
        </p:nvSpPr>
        <p:spPr>
          <a:xfrm>
            <a:off x="3576610" y="5390762"/>
            <a:ext cx="3737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Montserrat" pitchFamily="2" charset="0"/>
                <a:ea typeface="Arial Unicode MS" pitchFamily="34" charset="-128"/>
                <a:cs typeface="Arial Unicode MS" pitchFamily="34" charset="-128"/>
              </a:rPr>
              <a:t>Таблица - Результаты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" pitchFamily="2" charset="0"/>
                <a:ea typeface="Arial Unicode MS" pitchFamily="34" charset="-128"/>
                <a:cs typeface="Arial Unicode MS" pitchFamily="34" charset="-128"/>
              </a:rPr>
              <a:t>AP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Montserrat" pitchFamily="2" charset="0"/>
                <a:ea typeface="Arial Unicode MS" pitchFamily="34" charset="-128"/>
                <a:cs typeface="Arial Unicode MS" pitchFamily="34" charset="-128"/>
              </a:rPr>
              <a:t>для всех моделей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" pitchFamily="2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Montserrat" pitchFamily="2" charset="0"/>
                <a:ea typeface="Arial Unicode MS" pitchFamily="34" charset="-128"/>
                <a:cs typeface="Arial Unicode MS" pitchFamily="34" charset="-128"/>
              </a:rPr>
              <a:t>и микробов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17367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Студент:</a:t>
            </a:r>
          </a:p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Чеботарь Игорь Евгеньевич, группа УВП-411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3AFD48-A68C-3345-8689-9CF86DB4B2AB}"/>
              </a:ext>
            </a:extLst>
          </p:cNvPr>
          <p:cNvSpPr txBox="1"/>
          <p:nvPr/>
        </p:nvSpPr>
        <p:spPr>
          <a:xfrm>
            <a:off x="4132184" y="6394311"/>
            <a:ext cx="455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Совершенствование логистической системы производственной компании с применением имитационного моделирования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7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D326B1-6520-4626-B4E1-7B9616744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307" y="1592350"/>
            <a:ext cx="7757652" cy="3680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EDF022-5AE7-4B6A-A052-FC358060B30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Montserrat" pitchFamily="2" charset="0"/>
              </a:rPr>
              <a:t>Результаты обучения моделей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9FA28-0725-4ECC-BA84-C3C788619478}"/>
              </a:ext>
            </a:extLst>
          </p:cNvPr>
          <p:cNvSpPr txBox="1"/>
          <p:nvPr/>
        </p:nvSpPr>
        <p:spPr>
          <a:xfrm>
            <a:off x="3729592" y="5386343"/>
            <a:ext cx="358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Montserrat" pitchFamily="2" charset="0"/>
                <a:ea typeface="Arial Unicode MS" pitchFamily="34" charset="-128"/>
                <a:cs typeface="Arial Unicode MS" pitchFamily="34" charset="-128"/>
              </a:rPr>
              <a:t>График – Общие результаты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" pitchFamily="2" charset="0"/>
                <a:ea typeface="Arial Unicode MS" pitchFamily="34" charset="-128"/>
                <a:cs typeface="Arial Unicode MS" pitchFamily="34" charset="-128"/>
              </a:rPr>
              <a:t>AP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Montserrat" pitchFamily="2" charset="0"/>
                <a:ea typeface="Arial Unicode MS" pitchFamily="34" charset="-128"/>
                <a:cs typeface="Arial Unicode MS" pitchFamily="34" charset="-128"/>
              </a:rPr>
              <a:t>для всех моделей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17367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Студент:</a:t>
            </a:r>
          </a:p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Чеботарь Игорь Евгеньевич, группа УВП-411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3AFD48-A68C-3345-8689-9CF86DB4B2AB}"/>
              </a:ext>
            </a:extLst>
          </p:cNvPr>
          <p:cNvSpPr txBox="1"/>
          <p:nvPr/>
        </p:nvSpPr>
        <p:spPr>
          <a:xfrm>
            <a:off x="4132184" y="6394311"/>
            <a:ext cx="455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Совершенствование логистической системы производственной компании с применением имитационного моделирования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7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E60202A3-BBB9-4ECF-A7ED-55842F3D2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792027"/>
              </p:ext>
            </p:extLst>
          </p:nvPr>
        </p:nvGraphicFramePr>
        <p:xfrm>
          <a:off x="963560" y="1352479"/>
          <a:ext cx="9016181" cy="4153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DA74FB-3212-4C15-854C-FFA058CB2B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9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5726F-AAD5-41B2-8887-181C872C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Montserrat" pitchFamily="2" charset="0"/>
              </a:rPr>
              <a:t>Демонстрация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D66A3-19BD-B441-A557-F0C1B46CC1AA}"/>
              </a:ext>
            </a:extLst>
          </p:cNvPr>
          <p:cNvSpPr txBox="1"/>
          <p:nvPr/>
        </p:nvSpPr>
        <p:spPr>
          <a:xfrm>
            <a:off x="8691830" y="6317367"/>
            <a:ext cx="2881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Студент:</a:t>
            </a:r>
          </a:p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Чеботарь Игорь Евгеньевич, группа УВП-411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B3FEB3A-A114-B744-B67C-8AA2092DF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3AFD48-A68C-3345-8689-9CF86DB4B2AB}"/>
              </a:ext>
            </a:extLst>
          </p:cNvPr>
          <p:cNvSpPr txBox="1"/>
          <p:nvPr/>
        </p:nvSpPr>
        <p:spPr>
          <a:xfrm>
            <a:off x="4132184" y="6394311"/>
            <a:ext cx="455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Montserrat" pitchFamily="2" charset="0"/>
              </a:rPr>
              <a:t>Совершенствование логистической системы производственной компании с применением имитационного моделирования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1DCA7-359A-BD45-A1E7-D6E4494469EF}"/>
              </a:ext>
            </a:extLst>
          </p:cNvPr>
          <p:cNvSpPr txBox="1"/>
          <p:nvPr/>
        </p:nvSpPr>
        <p:spPr>
          <a:xfrm>
            <a:off x="11633634" y="6380852"/>
            <a:ext cx="40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7</a:t>
            </a:r>
            <a:endParaRPr lang="ru-RU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1" name="Объект 14">
            <a:extLst>
              <a:ext uri="{FF2B5EF4-FFF2-40B4-BE49-F238E27FC236}">
                <a16:creationId xmlns:a16="http://schemas.microsoft.com/office/drawing/2014/main" id="{6A0F9757-E10D-2C49-9AA9-A77ADC422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D05A7F-6CC6-714D-BDB8-201A146F7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3DA74FB-3212-4C15-854C-FFA058CB2B9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pic>
        <p:nvPicPr>
          <p:cNvPr id="3" name="20240412-1116-40.4756158">
            <a:hlinkClick r:id="" action="ppaction://media"/>
            <a:extLst>
              <a:ext uri="{FF2B5EF4-FFF2-40B4-BE49-F238E27FC236}">
                <a16:creationId xmlns:a16="http://schemas.microsoft.com/office/drawing/2014/main" id="{663E6647-DF2D-43B7-9146-5D721D9E51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6247" y="1474838"/>
            <a:ext cx="8795570" cy="44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23455C"/>
      </a:dk2>
      <a:lt2>
        <a:srgbClr val="E7E6E6"/>
      </a:lt2>
      <a:accent1>
        <a:srgbClr val="51A6DA"/>
      </a:accent1>
      <a:accent2>
        <a:srgbClr val="23455C"/>
      </a:accent2>
      <a:accent3>
        <a:srgbClr val="3B749C"/>
      </a:accent3>
      <a:accent4>
        <a:srgbClr val="56AFE8"/>
      </a:accent4>
      <a:accent5>
        <a:srgbClr val="4792C2"/>
      </a:accent5>
      <a:accent6>
        <a:srgbClr val="70AD47"/>
      </a:accent6>
      <a:hlink>
        <a:srgbClr val="23455C"/>
      </a:hlink>
      <a:folHlink>
        <a:srgbClr val="56AFE8"/>
      </a:folHlink>
    </a:clrScheme>
    <a:fontScheme name="Arial/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312</Words>
  <Application>Microsoft Office PowerPoint</Application>
  <PresentationFormat>Широкоэкранный</PresentationFormat>
  <Paragraphs>70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</vt:lpstr>
      <vt:lpstr>Times New Roman</vt:lpstr>
      <vt:lpstr>Тема Office</vt:lpstr>
      <vt:lpstr>Разработка интеллектуальной подсистемы для распознавания колоний микроорганизмов в чашке Петри</vt:lpstr>
      <vt:lpstr>Цели и задачи</vt:lpstr>
      <vt:lpstr>Актуальность</vt:lpstr>
      <vt:lpstr>Архитектура</vt:lpstr>
      <vt:lpstr>Исходные данные</vt:lpstr>
      <vt:lpstr>Модели для обучения</vt:lpstr>
      <vt:lpstr>Результаты обучения моделей</vt:lpstr>
      <vt:lpstr>Результаты обучения моделей</vt:lpstr>
      <vt:lpstr>Демонстрация</vt:lpstr>
      <vt:lpstr>Спасибо за внимание.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Совершенствование логистической системы производственной компании с применением имитационного моделирования</dc:title>
  <cp:lastModifiedBy>Чеботарь Игорь Евгеньевич</cp:lastModifiedBy>
  <cp:revision>17</cp:revision>
  <dcterms:modified xsi:type="dcterms:W3CDTF">2024-04-30T14:16:05Z</dcterms:modified>
</cp:coreProperties>
</file>